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2"/>
  </p:notesMasterIdLst>
  <p:handoutMasterIdLst>
    <p:handoutMasterId r:id="rId53"/>
  </p:handoutMasterIdLst>
  <p:sldIdLst>
    <p:sldId id="256" r:id="rId2"/>
    <p:sldId id="272" r:id="rId3"/>
    <p:sldId id="267" r:id="rId4"/>
    <p:sldId id="291" r:id="rId5"/>
    <p:sldId id="292" r:id="rId6"/>
    <p:sldId id="295" r:id="rId7"/>
    <p:sldId id="296" r:id="rId8"/>
    <p:sldId id="297" r:id="rId9"/>
    <p:sldId id="350" r:id="rId10"/>
    <p:sldId id="300" r:id="rId11"/>
    <p:sldId id="301" r:id="rId12"/>
    <p:sldId id="302" r:id="rId13"/>
    <p:sldId id="303" r:id="rId14"/>
    <p:sldId id="304" r:id="rId15"/>
    <p:sldId id="351" r:id="rId16"/>
    <p:sldId id="306" r:id="rId17"/>
    <p:sldId id="307" r:id="rId18"/>
    <p:sldId id="308" r:id="rId19"/>
    <p:sldId id="309" r:id="rId20"/>
    <p:sldId id="310" r:id="rId21"/>
    <p:sldId id="352" r:id="rId22"/>
    <p:sldId id="312" r:id="rId23"/>
    <p:sldId id="313" r:id="rId24"/>
    <p:sldId id="355" r:id="rId25"/>
    <p:sldId id="315" r:id="rId26"/>
    <p:sldId id="317" r:id="rId27"/>
    <p:sldId id="356" r:id="rId28"/>
    <p:sldId id="319" r:id="rId29"/>
    <p:sldId id="353" r:id="rId30"/>
    <p:sldId id="362" r:id="rId31"/>
    <p:sldId id="363" r:id="rId32"/>
    <p:sldId id="364" r:id="rId33"/>
    <p:sldId id="365" r:id="rId34"/>
    <p:sldId id="366" r:id="rId35"/>
    <p:sldId id="367" r:id="rId36"/>
    <p:sldId id="368" r:id="rId37"/>
    <p:sldId id="369" r:id="rId38"/>
    <p:sldId id="370" r:id="rId39"/>
    <p:sldId id="371" r:id="rId40"/>
    <p:sldId id="372" r:id="rId41"/>
    <p:sldId id="354" r:id="rId42"/>
    <p:sldId id="357" r:id="rId43"/>
    <p:sldId id="358" r:id="rId44"/>
    <p:sldId id="359" r:id="rId45"/>
    <p:sldId id="360" r:id="rId46"/>
    <p:sldId id="361" r:id="rId47"/>
    <p:sldId id="339" r:id="rId48"/>
    <p:sldId id="340" r:id="rId49"/>
    <p:sldId id="342" r:id="rId50"/>
    <p:sldId id="271" r:id="rId51"/>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1" autoAdjust="0"/>
    <p:restoredTop sz="92136" autoAdjust="0"/>
  </p:normalViewPr>
  <p:slideViewPr>
    <p:cSldViewPr>
      <p:cViewPr>
        <p:scale>
          <a:sx n="50" d="100"/>
          <a:sy n="50" d="100"/>
        </p:scale>
        <p:origin x="474" y="246"/>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30.12.2016</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30.12.2016</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24</a:t>
            </a:fld>
            <a:endParaRPr lang="tr-TR"/>
          </a:p>
        </p:txBody>
      </p:sp>
    </p:spTree>
    <p:extLst>
      <p:ext uri="{BB962C8B-B14F-4D97-AF65-F5344CB8AC3E}">
        <p14:creationId xmlns:p14="http://schemas.microsoft.com/office/powerpoint/2010/main" val="238006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28</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428352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55890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41</a:t>
            </a:fld>
            <a:endParaRPr lang="tr-TR"/>
          </a:p>
        </p:txBody>
      </p:sp>
    </p:spTree>
    <p:extLst>
      <p:ext uri="{BB962C8B-B14F-4D97-AF65-F5344CB8AC3E}">
        <p14:creationId xmlns:p14="http://schemas.microsoft.com/office/powerpoint/2010/main" val="101463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50</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426819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371119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21</a:t>
            </a:fld>
            <a:endParaRPr lang="tr-TR"/>
          </a:p>
        </p:txBody>
      </p:sp>
    </p:spTree>
    <p:extLst>
      <p:ext uri="{BB962C8B-B14F-4D97-AF65-F5344CB8AC3E}">
        <p14:creationId xmlns:p14="http://schemas.microsoft.com/office/powerpoint/2010/main" val="412605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30.12.2016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30.12.2016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30.12.2016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30.12.2016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30.12.2016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30.12.2016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30.12.2016</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30.12.2016</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30.12.2016</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30.12.2016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30.12.2016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30.12.2016</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6.png"/><Relationship Id="rId2" Type="http://schemas.openxmlformats.org/officeDocument/2006/relationships/image" Target="../media/image21.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50.jpeg"/><Relationship Id="rId10" Type="http://schemas.openxmlformats.org/officeDocument/2006/relationships/image" Target="../media/image29.png"/><Relationship Id="rId4" Type="http://schemas.openxmlformats.org/officeDocument/2006/relationships/image" Target="../media/image49.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6.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1512739" y="5950823"/>
            <a:ext cx="15985776" cy="1277273"/>
          </a:xfrm>
          <a:prstGeom prst="rect">
            <a:avLst/>
          </a:prstGeom>
          <a:noFill/>
        </p:spPr>
        <p:txBody>
          <a:bodyPr wrap="square" rtlCol="0">
            <a:spAutoFit/>
          </a:bodyPr>
          <a:lstStyle/>
          <a:p>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444" y="1756151"/>
            <a:ext cx="8558746" cy="7504451"/>
          </a:xfrm>
        </p:spPr>
        <p:txBody>
          <a:bodyPr>
            <a:normAutofit lnSpcReduction="10000"/>
          </a:bodyPr>
          <a:lstStyle/>
          <a:p>
            <a:r>
              <a:rPr lang="en-US" sz="3601" dirty="0">
                <a:solidFill>
                  <a:srgbClr val="31859C"/>
                </a:solidFill>
              </a:rPr>
              <a:t>&gt;200,000 pulls</a:t>
            </a:r>
          </a:p>
          <a:p>
            <a:r>
              <a:rPr lang="en-US" sz="3601" dirty="0">
                <a:solidFill>
                  <a:srgbClr val="31859C"/>
                </a:solidFill>
              </a:rPr>
              <a:t>&gt;7,500 </a:t>
            </a:r>
            <a:r>
              <a:rPr lang="en-US" sz="3601" dirty="0" err="1">
                <a:solidFill>
                  <a:srgbClr val="31859C"/>
                </a:solidFill>
              </a:rPr>
              <a:t>github</a:t>
            </a:r>
            <a:r>
              <a:rPr lang="en-US" sz="3601" dirty="0">
                <a:solidFill>
                  <a:srgbClr val="31859C"/>
                </a:solidFill>
              </a:rPr>
              <a:t> stars</a:t>
            </a:r>
          </a:p>
          <a:p>
            <a:r>
              <a:rPr lang="en-US" sz="3601" dirty="0">
                <a:solidFill>
                  <a:srgbClr val="31859C"/>
                </a:solidFill>
              </a:rPr>
              <a:t>&gt;200 significant contributors</a:t>
            </a:r>
          </a:p>
          <a:p>
            <a:r>
              <a:rPr lang="en-US" sz="3601" dirty="0">
                <a:solidFill>
                  <a:srgbClr val="31859C"/>
                </a:solidFill>
              </a:rPr>
              <a:t>&gt;200 projects built on top of docker </a:t>
            </a:r>
          </a:p>
          <a:p>
            <a:pPr lvl="1"/>
            <a:r>
              <a:rPr lang="en-US" dirty="0">
                <a:solidFill>
                  <a:srgbClr val="31859C"/>
                </a:solidFill>
              </a:rPr>
              <a:t>UIs, mini-</a:t>
            </a:r>
            <a:r>
              <a:rPr lang="en-US" dirty="0" err="1">
                <a:solidFill>
                  <a:srgbClr val="31859C"/>
                </a:solidFill>
              </a:rPr>
              <a:t>PaaS</a:t>
            </a:r>
            <a:r>
              <a:rPr lang="en-US" dirty="0">
                <a:solidFill>
                  <a:srgbClr val="31859C"/>
                </a:solidFill>
              </a:rPr>
              <a:t>, Remote Desktop….</a:t>
            </a:r>
          </a:p>
          <a:p>
            <a:r>
              <a:rPr lang="en-US" sz="3601" dirty="0">
                <a:solidFill>
                  <a:srgbClr val="31859C"/>
                </a:solidFill>
              </a:rPr>
              <a:t>1000’s of </a:t>
            </a:r>
            <a:r>
              <a:rPr lang="en-US" sz="3601" dirty="0" err="1">
                <a:solidFill>
                  <a:srgbClr val="31859C"/>
                </a:solidFill>
              </a:rPr>
              <a:t>Dockerized</a:t>
            </a:r>
            <a:r>
              <a:rPr lang="en-US" sz="3601" dirty="0">
                <a:solidFill>
                  <a:srgbClr val="31859C"/>
                </a:solidFill>
              </a:rPr>
              <a:t> applications</a:t>
            </a:r>
          </a:p>
          <a:p>
            <a:pPr lvl="1"/>
            <a:r>
              <a:rPr lang="en-US" dirty="0" err="1">
                <a:solidFill>
                  <a:srgbClr val="31859C"/>
                </a:solidFill>
              </a:rPr>
              <a:t>Memcached</a:t>
            </a:r>
            <a:r>
              <a:rPr lang="en-US" dirty="0">
                <a:solidFill>
                  <a:srgbClr val="31859C"/>
                </a:solidFill>
              </a:rPr>
              <a:t>, </a:t>
            </a:r>
            <a:r>
              <a:rPr lang="en-US" dirty="0" err="1">
                <a:solidFill>
                  <a:srgbClr val="31859C"/>
                </a:solidFill>
              </a:rPr>
              <a:t>Redis</a:t>
            </a:r>
            <a:r>
              <a:rPr lang="en-US" dirty="0">
                <a:solidFill>
                  <a:srgbClr val="31859C"/>
                </a:solidFill>
              </a:rPr>
              <a:t>, Node.js…and </a:t>
            </a:r>
            <a:r>
              <a:rPr lang="en-US" dirty="0" err="1">
                <a:solidFill>
                  <a:srgbClr val="31859C"/>
                </a:solidFill>
              </a:rPr>
              <a:t>Hadoop</a:t>
            </a:r>
            <a:endParaRPr lang="en-US" dirty="0">
              <a:solidFill>
                <a:srgbClr val="31859C"/>
              </a:solidFill>
            </a:endParaRPr>
          </a:p>
          <a:p>
            <a:r>
              <a:rPr lang="en-US" sz="3601" dirty="0">
                <a:solidFill>
                  <a:srgbClr val="31859C"/>
                </a:solidFill>
              </a:rPr>
              <a:t>Integration in Jenkins, Travis, Chef, Puppet, Vagrant and </a:t>
            </a:r>
            <a:r>
              <a:rPr lang="en-US" sz="3601" dirty="0" err="1">
                <a:solidFill>
                  <a:srgbClr val="31859C"/>
                </a:solidFill>
              </a:rPr>
              <a:t>OpenStack</a:t>
            </a:r>
            <a:endParaRPr lang="en-US" sz="3601" dirty="0">
              <a:solidFill>
                <a:srgbClr val="31859C"/>
              </a:solidFill>
            </a:endParaRPr>
          </a:p>
          <a:p>
            <a:r>
              <a:rPr lang="en-US" sz="3601" dirty="0">
                <a:solidFill>
                  <a:srgbClr val="31859C"/>
                </a:solidFill>
              </a:rPr>
              <a:t>Meetups arranged around the world…with organizations like Ebay, </a:t>
            </a:r>
            <a:r>
              <a:rPr lang="en-US" sz="3601" dirty="0" err="1">
                <a:solidFill>
                  <a:srgbClr val="31859C"/>
                </a:solidFill>
              </a:rPr>
              <a:t>Cloudflare</a:t>
            </a:r>
            <a:r>
              <a:rPr lang="en-US" sz="3601" dirty="0">
                <a:solidFill>
                  <a:srgbClr val="31859C"/>
                </a:solidFill>
              </a:rPr>
              <a:t>, Yandex, and Rackspace presenting on their use of Docker</a:t>
            </a:r>
          </a:p>
        </p:txBody>
      </p:sp>
      <p:pic>
        <p:nvPicPr>
          <p:cNvPr id="4" name="Picture 3"/>
          <p:cNvPicPr>
            <a:picLocks noChangeAspect="1"/>
          </p:cNvPicPr>
          <p:nvPr/>
        </p:nvPicPr>
        <p:blipFill>
          <a:blip r:embed="rId2" cstate="print"/>
          <a:stretch>
            <a:fillRect/>
          </a:stretch>
        </p:blipFill>
        <p:spPr>
          <a:xfrm>
            <a:off x="9252290" y="1583647"/>
            <a:ext cx="4401314" cy="1871987"/>
          </a:xfrm>
          <a:prstGeom prst="rect">
            <a:avLst/>
          </a:prstGeom>
        </p:spPr>
      </p:pic>
      <p:pic>
        <p:nvPicPr>
          <p:cNvPr id="5" name="Picture 4"/>
          <p:cNvPicPr>
            <a:picLocks noChangeAspect="1"/>
          </p:cNvPicPr>
          <p:nvPr/>
        </p:nvPicPr>
        <p:blipFill>
          <a:blip r:embed="rId3" cstate="print"/>
          <a:stretch>
            <a:fillRect/>
          </a:stretch>
        </p:blipFill>
        <p:spPr>
          <a:xfrm>
            <a:off x="9252286" y="3529135"/>
            <a:ext cx="4344154" cy="1700508"/>
          </a:xfrm>
          <a:prstGeom prst="rect">
            <a:avLst/>
          </a:prstGeom>
        </p:spPr>
      </p:pic>
      <p:pic>
        <p:nvPicPr>
          <p:cNvPr id="6" name="Picture 5"/>
          <p:cNvPicPr>
            <a:picLocks noChangeAspect="1"/>
          </p:cNvPicPr>
          <p:nvPr/>
        </p:nvPicPr>
        <p:blipFill>
          <a:blip r:embed="rId4" cstate="print"/>
          <a:stretch>
            <a:fillRect/>
          </a:stretch>
        </p:blipFill>
        <p:spPr>
          <a:xfrm>
            <a:off x="9206563" y="5219282"/>
            <a:ext cx="4429895" cy="1714798"/>
          </a:xfrm>
          <a:prstGeom prst="rect">
            <a:avLst/>
          </a:prstGeom>
        </p:spPr>
      </p:pic>
      <p:pic>
        <p:nvPicPr>
          <p:cNvPr id="7" name="Picture 6"/>
          <p:cNvPicPr>
            <a:picLocks noChangeAspect="1"/>
          </p:cNvPicPr>
          <p:nvPr/>
        </p:nvPicPr>
        <p:blipFill>
          <a:blip r:embed="rId5" cstate="print"/>
          <a:stretch>
            <a:fillRect/>
          </a:stretch>
        </p:blipFill>
        <p:spPr>
          <a:xfrm>
            <a:off x="9186558" y="6946088"/>
            <a:ext cx="4409888" cy="1951917"/>
          </a:xfrm>
          <a:prstGeom prst="rect">
            <a:avLst/>
          </a:prstGeom>
        </p:spPr>
      </p:pic>
      <p:pic>
        <p:nvPicPr>
          <p:cNvPr id="8" name="Picture 7"/>
          <p:cNvPicPr>
            <a:picLocks noChangeAspect="1"/>
          </p:cNvPicPr>
          <p:nvPr/>
        </p:nvPicPr>
        <p:blipFill>
          <a:blip r:embed="rId6" cstate="print"/>
          <a:stretch>
            <a:fillRect/>
          </a:stretch>
        </p:blipFill>
        <p:spPr>
          <a:xfrm>
            <a:off x="13884146" y="7110899"/>
            <a:ext cx="4344154" cy="1543318"/>
          </a:xfrm>
          <a:prstGeom prst="rect">
            <a:avLst/>
          </a:prstGeom>
        </p:spPr>
      </p:pic>
      <p:pic>
        <p:nvPicPr>
          <p:cNvPr id="9" name="Picture 8"/>
          <p:cNvPicPr>
            <a:picLocks noChangeAspect="1"/>
          </p:cNvPicPr>
          <p:nvPr/>
        </p:nvPicPr>
        <p:blipFill>
          <a:blip r:embed="rId7" cstate="print"/>
          <a:stretch>
            <a:fillRect/>
          </a:stretch>
        </p:blipFill>
        <p:spPr>
          <a:xfrm>
            <a:off x="13848971" y="1531691"/>
            <a:ext cx="4344154" cy="1114620"/>
          </a:xfrm>
          <a:prstGeom prst="rect">
            <a:avLst/>
          </a:prstGeom>
        </p:spPr>
      </p:pic>
      <p:pic>
        <p:nvPicPr>
          <p:cNvPr id="10" name="Picture 9"/>
          <p:cNvPicPr>
            <a:picLocks noChangeAspect="1"/>
          </p:cNvPicPr>
          <p:nvPr/>
        </p:nvPicPr>
        <p:blipFill>
          <a:blip r:embed="rId8" cstate="print"/>
          <a:stretch>
            <a:fillRect/>
          </a:stretch>
        </p:blipFill>
        <p:spPr>
          <a:xfrm>
            <a:off x="13848972" y="2556750"/>
            <a:ext cx="4329864" cy="1671928"/>
          </a:xfrm>
          <a:prstGeom prst="rect">
            <a:avLst/>
          </a:prstGeom>
        </p:spPr>
      </p:pic>
      <p:pic>
        <p:nvPicPr>
          <p:cNvPr id="11" name="Picture 10"/>
          <p:cNvPicPr>
            <a:picLocks noChangeAspect="1"/>
          </p:cNvPicPr>
          <p:nvPr/>
        </p:nvPicPr>
        <p:blipFill>
          <a:blip r:embed="rId9" cstate="print"/>
          <a:stretch>
            <a:fillRect/>
          </a:stretch>
        </p:blipFill>
        <p:spPr>
          <a:xfrm>
            <a:off x="13777528" y="4115378"/>
            <a:ext cx="4415604" cy="1414708"/>
          </a:xfrm>
          <a:prstGeom prst="rect">
            <a:avLst/>
          </a:prstGeom>
        </p:spPr>
      </p:pic>
      <p:pic>
        <p:nvPicPr>
          <p:cNvPr id="12" name="Picture 11"/>
          <p:cNvPicPr>
            <a:picLocks noChangeAspect="1"/>
          </p:cNvPicPr>
          <p:nvPr/>
        </p:nvPicPr>
        <p:blipFill>
          <a:blip r:embed="rId10" cstate="print"/>
          <a:stretch>
            <a:fillRect/>
          </a:stretch>
        </p:blipFill>
        <p:spPr>
          <a:xfrm>
            <a:off x="13844791" y="5573109"/>
            <a:ext cx="4338225" cy="1593635"/>
          </a:xfrm>
          <a:prstGeom prst="rect">
            <a:avLst/>
          </a:prstGeom>
        </p:spPr>
      </p:pic>
      <p:pic>
        <p:nvPicPr>
          <p:cNvPr id="13" name="Picture 12"/>
          <p:cNvPicPr>
            <a:picLocks noChangeAspect="1"/>
          </p:cNvPicPr>
          <p:nvPr/>
        </p:nvPicPr>
        <p:blipFill>
          <a:blip r:embed="rId11" cstate="print"/>
          <a:stretch>
            <a:fillRect/>
          </a:stretch>
        </p:blipFill>
        <p:spPr>
          <a:xfrm>
            <a:off x="9186558" y="8850745"/>
            <a:ext cx="4409888" cy="1422959"/>
          </a:xfrm>
          <a:prstGeom prst="rect">
            <a:avLst/>
          </a:prstGeom>
        </p:spPr>
      </p:pic>
      <p:pic>
        <p:nvPicPr>
          <p:cNvPr id="14" name="Picture 13"/>
          <p:cNvPicPr>
            <a:picLocks noChangeAspect="1"/>
          </p:cNvPicPr>
          <p:nvPr/>
        </p:nvPicPr>
        <p:blipFill>
          <a:blip r:embed="rId12" cstate="print"/>
          <a:stretch>
            <a:fillRect/>
          </a:stretch>
        </p:blipFill>
        <p:spPr>
          <a:xfrm>
            <a:off x="14027704" y="8801010"/>
            <a:ext cx="4212811" cy="1396034"/>
          </a:xfrm>
          <a:prstGeom prst="rect">
            <a:avLst/>
          </a:prstGeom>
        </p:spPr>
      </p:pic>
      <p:sp>
        <p:nvSpPr>
          <p:cNvPr id="18" name="TextBox 17"/>
          <p:cNvSpPr txBox="1"/>
          <p:nvPr/>
        </p:nvSpPr>
        <p:spPr>
          <a:xfrm>
            <a:off x="3168923" y="22521"/>
            <a:ext cx="12169352"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In the 8 months since we launched</a:t>
            </a:r>
            <a:endParaRPr lang="tr-TR" sz="5000" dirty="0">
              <a:solidFill>
                <a:schemeClr val="accent5">
                  <a:lumMod val="75000"/>
                </a:schemeClr>
              </a:solidFill>
              <a:latin typeface="Novecento sans wide Book" pitchFamily="50" charset="-94"/>
            </a:endParaRP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9151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37" y="1862111"/>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149" y="1864251"/>
            <a:ext cx="1629356" cy="1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763" y="1670366"/>
            <a:ext cx="1596318" cy="17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879" y="1651542"/>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116" y="1649156"/>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4990" y="8465394"/>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7458" y="8317424"/>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9851" y="7781031"/>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4120" y="8765180"/>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2063" y="8375157"/>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0515" y="842469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64170" y="846538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2250576" y="1658016"/>
            <a:ext cx="1915105" cy="1915105"/>
          </a:xfrm>
          <a:prstGeom prst="rect">
            <a:avLst/>
          </a:prstGeom>
        </p:spPr>
      </p:pic>
      <p:sp>
        <p:nvSpPr>
          <p:cNvPr id="17" name="TextBox 16"/>
          <p:cNvSpPr txBox="1"/>
          <p:nvPr/>
        </p:nvSpPr>
        <p:spPr>
          <a:xfrm rot="16200000">
            <a:off x="-913803" y="3419845"/>
            <a:ext cx="3279965" cy="507960"/>
          </a:xfrm>
          <a:prstGeom prst="rect">
            <a:avLst/>
          </a:prstGeom>
          <a:noFill/>
        </p:spPr>
        <p:txBody>
          <a:bodyPr wrap="square" rtlCol="0">
            <a:spAutoFit/>
          </a:bodyPr>
          <a:lstStyle/>
          <a:p>
            <a:pPr algn="ctr" defTabSz="1371874"/>
            <a:r>
              <a:rPr lang="en-US" sz="2701" dirty="0">
                <a:solidFill>
                  <a:srgbClr val="394D54"/>
                </a:solidFill>
              </a:rPr>
              <a:t>Multiplicity of Goods</a:t>
            </a:r>
          </a:p>
        </p:txBody>
      </p:sp>
      <p:sp>
        <p:nvSpPr>
          <p:cNvPr id="18" name="TextBox 17"/>
          <p:cNvSpPr txBox="1"/>
          <p:nvPr/>
        </p:nvSpPr>
        <p:spPr>
          <a:xfrm rot="16200000">
            <a:off x="-918673" y="7173255"/>
            <a:ext cx="3279965" cy="1339213"/>
          </a:xfrm>
          <a:prstGeom prst="rect">
            <a:avLst/>
          </a:prstGeom>
          <a:noFill/>
        </p:spPr>
        <p:txBody>
          <a:bodyPr wrap="square" rtlCol="0">
            <a:spAutoFit/>
          </a:bodyPr>
          <a:lstStyle/>
          <a:p>
            <a:pPr algn="ctr" defTabSz="1371874"/>
            <a:r>
              <a:rPr lang="en-US" sz="2701" dirty="0">
                <a:solidFill>
                  <a:srgbClr val="394D54"/>
                </a:solidFill>
              </a:rPr>
              <a:t>Multiplicity of methods for transporting/storing</a:t>
            </a:r>
          </a:p>
        </p:txBody>
      </p:sp>
      <p:sp>
        <p:nvSpPr>
          <p:cNvPr id="19" name="TextBox 18"/>
          <p:cNvSpPr txBox="1"/>
          <p:nvPr/>
        </p:nvSpPr>
        <p:spPr>
          <a:xfrm rot="5400000">
            <a:off x="15644732" y="2587254"/>
            <a:ext cx="3279965" cy="1754839"/>
          </a:xfrm>
          <a:prstGeom prst="rect">
            <a:avLst/>
          </a:prstGeom>
          <a:noFill/>
        </p:spPr>
        <p:txBody>
          <a:bodyPr wrap="square" rtlCol="0">
            <a:spAutoFit/>
          </a:bodyPr>
          <a:lstStyle/>
          <a:p>
            <a:pPr algn="ctr" defTabSz="1371874"/>
            <a:r>
              <a:rPr lang="en-US" sz="2701" dirty="0">
                <a:solidFill>
                  <a:srgbClr val="394D54"/>
                </a:solidFill>
              </a:rPr>
              <a:t>Do I worry about how goods interact (e.g. coffee beans next to spices)</a:t>
            </a:r>
          </a:p>
        </p:txBody>
      </p:sp>
      <p:sp>
        <p:nvSpPr>
          <p:cNvPr id="22" name="TextBox 21"/>
          <p:cNvSpPr txBox="1"/>
          <p:nvPr/>
        </p:nvSpPr>
        <p:spPr>
          <a:xfrm rot="5400000">
            <a:off x="15485826" y="6949710"/>
            <a:ext cx="3279965" cy="1754839"/>
          </a:xfrm>
          <a:prstGeom prst="rect">
            <a:avLst/>
          </a:prstGeom>
          <a:noFill/>
        </p:spPr>
        <p:txBody>
          <a:bodyPr wrap="square" rtlCol="0">
            <a:spAutoFit/>
          </a:bodyPr>
          <a:lstStyle/>
          <a:p>
            <a:pPr algn="ctr" defTabSz="1371874"/>
            <a:r>
              <a:rPr lang="en-US" sz="2701" dirty="0">
                <a:solidFill>
                  <a:srgbClr val="394D54"/>
                </a:solidFill>
              </a:rPr>
              <a:t>Can I transport quickly and smoothly</a:t>
            </a:r>
          </a:p>
          <a:p>
            <a:pPr algn="ctr" defTabSz="1371874"/>
            <a:r>
              <a:rPr lang="en-US" sz="2701" dirty="0">
                <a:solidFill>
                  <a:srgbClr val="394D54"/>
                </a:solidFill>
              </a:rPr>
              <a:t>(e.g. from boat to train to truck)</a:t>
            </a:r>
          </a:p>
        </p:txBody>
      </p:sp>
      <p:pic>
        <p:nvPicPr>
          <p:cNvPr id="3" name="Picture 2"/>
          <p:cNvPicPr>
            <a:picLocks noChangeAspect="1"/>
          </p:cNvPicPr>
          <p:nvPr/>
        </p:nvPicPr>
        <p:blipFill>
          <a:blip r:embed="rId16" cstate="print"/>
          <a:stretch>
            <a:fillRect/>
          </a:stretch>
        </p:blipFill>
        <p:spPr>
          <a:xfrm>
            <a:off x="5878811" y="4549763"/>
            <a:ext cx="5604068" cy="2641366"/>
          </a:xfrm>
          <a:prstGeom prst="rect">
            <a:avLst/>
          </a:prstGeom>
        </p:spPr>
      </p:pic>
      <p:cxnSp>
        <p:nvCxnSpPr>
          <p:cNvPr id="27" name="Straight Arrow Connector 26"/>
          <p:cNvCxnSpPr/>
          <p:nvPr/>
        </p:nvCxnSpPr>
        <p:spPr>
          <a:xfrm rot="18900000" flipV="1">
            <a:off x="10008862" y="377019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5419203" y="3842979"/>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986775" y="5572498"/>
            <a:ext cx="5102090" cy="1938992"/>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…in between, can be loaded and unloaded, stacked, transported efficiently over long distances, and transferred from one mode of transport to another</a:t>
            </a:r>
            <a:endParaRPr lang="en-US" sz="2400" b="1" dirty="0">
              <a:solidFill>
                <a:prstClr val="white"/>
              </a:solidFill>
            </a:endParaRPr>
          </a:p>
        </p:txBody>
      </p:sp>
      <p:sp>
        <p:nvSpPr>
          <p:cNvPr id="31" name="Rectangle 30"/>
          <p:cNvSpPr/>
          <p:nvPr/>
        </p:nvSpPr>
        <p:spPr>
          <a:xfrm>
            <a:off x="1228940" y="3552777"/>
            <a:ext cx="4601375"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 standard container that is loaded with virtually any goods, and stays sealed until it reaches final delivery.</a:t>
            </a:r>
            <a:endParaRPr lang="en-US" sz="2400" b="1" dirty="0">
              <a:solidFill>
                <a:prstClr val="white"/>
              </a:solidFill>
            </a:endParaRPr>
          </a:p>
        </p:txBody>
      </p:sp>
      <p:cxnSp>
        <p:nvCxnSpPr>
          <p:cNvPr id="24" name="Straight Arrow Connector 23"/>
          <p:cNvCxnSpPr/>
          <p:nvPr/>
        </p:nvCxnSpPr>
        <p:spPr>
          <a:xfrm rot="2700000">
            <a:off x="9552164" y="756127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5697445" y="7635975"/>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64867" y="22521"/>
            <a:ext cx="12025335"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Solution: Intermodal Shipping Container</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426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5860178" y="4500052"/>
            <a:ext cx="5644542" cy="2672226"/>
          </a:xfrm>
          <a:prstGeom prst="rect">
            <a:avLst/>
          </a:prstGeom>
          <a:noFill/>
        </p:spPr>
      </p:pic>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48600" y="2163838"/>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5316551" y="2115688"/>
            <a:ext cx="9016978" cy="614469"/>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5319961" y="3101910"/>
            <a:ext cx="9016978" cy="614469"/>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5315907" y="4059766"/>
            <a:ext cx="9016978" cy="614469"/>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5319319" y="5025513"/>
            <a:ext cx="9016978" cy="614469"/>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5322734" y="6011736"/>
            <a:ext cx="9016978" cy="614469"/>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5311854" y="6957003"/>
            <a:ext cx="9016978" cy="614469"/>
          </a:xfrm>
          <a:prstGeom prst="rect">
            <a:avLst/>
          </a:prstGeom>
          <a:noFill/>
        </p:spPr>
      </p:pic>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4063941"/>
            <a:ext cx="14213330"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9937104"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8748"/>
            <a:ext cx="13465496" cy="584775"/>
          </a:xfrm>
          <a:prstGeom prst="rect">
            <a:avLst/>
          </a:prstGeom>
          <a:noFill/>
        </p:spPr>
        <p:txBody>
          <a:bodyPr wrap="square" rtlCol="0">
            <a:spAutoFit/>
          </a:bodyPr>
          <a:lstStyle/>
          <a:p>
            <a:r>
              <a:rPr lang="en-GB" b="1" dirty="0">
                <a:solidFill>
                  <a:schemeClr val="bg1"/>
                </a:solidFill>
              </a:rPr>
              <a:t>Why Docker and Why people care: Separation of Concerns</a:t>
            </a:r>
            <a:endParaRPr lang="tr-TR" b="1" dirty="0">
              <a:solidFill>
                <a:schemeClr val="bg1"/>
              </a:solidFill>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en-US" dirty="0">
                <a:solidFill>
                  <a:schemeClr val="accent5">
                    <a:lumMod val="75000"/>
                  </a:schemeClr>
                </a:solidFill>
                <a:latin typeface="Novecento sans wide Book" pitchFamily="50" charset="-94"/>
                <a:cs typeface="Klavika" panose="020B0706030404030204" pitchFamily="34" charset="0"/>
              </a:rPr>
              <a:t>C</a:t>
            </a:r>
            <a:r>
              <a:rPr lang="tr-TR" dirty="0">
                <a:solidFill>
                  <a:schemeClr val="accent5">
                    <a:lumMod val="75000"/>
                  </a:schemeClr>
                </a:solidFill>
                <a:latin typeface="Novecento sans wide Book" pitchFamily="50" charset="-94"/>
                <a:cs typeface="Klavika" panose="020B0706030404030204" pitchFamily="34" charset="0"/>
              </a:rPr>
              <a:t>omponents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a:t>
            </a:r>
            <a:r>
              <a:rPr lang="tr-TR" dirty="0">
                <a:solidFill>
                  <a:schemeClr val="accent5">
                    <a:lumMod val="75000"/>
                  </a:schemeClr>
                </a:solidFill>
                <a:latin typeface="Novecento sans wide Book" pitchFamily="50" charset="-94"/>
                <a:cs typeface="Klavika" panose="020B0706030404030204" pitchFamily="34" charset="0"/>
              </a:rPr>
              <a:t>Architecture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27525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2548400"/>
            <a:ext cx="16658278" cy="6801255"/>
          </a:xfrm>
        </p:spPr>
        <p:txBody>
          <a:bodyPr>
            <a:normAutofit/>
          </a:bodyPr>
          <a:lstStyle/>
          <a:p>
            <a:pPr marL="512060" indent="-512060">
              <a:tabLst>
                <a:tab pos="940759" algn="l"/>
              </a:tabLst>
            </a:pPr>
            <a:r>
              <a:rPr lang="en-GB" dirty="0">
                <a:solidFill>
                  <a:srgbClr val="31859C"/>
                </a:solidFill>
              </a:rPr>
              <a:t>Platform to help code, test and deploy applications</a:t>
            </a:r>
          </a:p>
          <a:p>
            <a:pPr marL="512060" indent="-512060">
              <a:tabLst>
                <a:tab pos="940759" algn="l"/>
              </a:tabLst>
            </a:pPr>
            <a:r>
              <a:rPr lang="en-GB" dirty="0">
                <a:solidFill>
                  <a:srgbClr val="31859C"/>
                </a:solidFill>
              </a:rPr>
              <a:t>Open platform for developers and </a:t>
            </a:r>
            <a:r>
              <a:rPr lang="en-GB" dirty="0" err="1">
                <a:solidFill>
                  <a:srgbClr val="31859C"/>
                </a:solidFill>
              </a:rPr>
              <a:t>sysadmins</a:t>
            </a:r>
            <a:r>
              <a:rPr lang="en-GB" dirty="0">
                <a:solidFill>
                  <a:srgbClr val="31859C"/>
                </a:solidFill>
              </a:rPr>
              <a:t> to build, ship, and run distributed applications.</a:t>
            </a:r>
          </a:p>
          <a:p>
            <a:pPr marL="512060" indent="-512060">
              <a:tabLst>
                <a:tab pos="940759" algn="l"/>
              </a:tabLst>
            </a:pPr>
            <a:r>
              <a:rPr lang="en-GB" dirty="0">
                <a:solidFill>
                  <a:srgbClr val="31859C"/>
                </a:solidFill>
              </a:rPr>
              <a:t>Light weight containers</a:t>
            </a:r>
          </a:p>
          <a:p>
            <a:pPr marL="512060" indent="-512060">
              <a:tabLst>
                <a:tab pos="940759" algn="l"/>
              </a:tabLst>
            </a:pPr>
            <a:r>
              <a:rPr lang="en-GB" dirty="0">
                <a:solidFill>
                  <a:srgbClr val="31859C"/>
                </a:solidFill>
              </a:rPr>
              <a:t>Available on most Linux </a:t>
            </a:r>
            <a:r>
              <a:rPr lang="en-GB" dirty="0" err="1">
                <a:solidFill>
                  <a:srgbClr val="31859C"/>
                </a:solidFill>
              </a:rPr>
              <a:t>distros</a:t>
            </a:r>
            <a:endParaRPr lang="en-GB" dirty="0">
              <a:solidFill>
                <a:srgbClr val="31859C"/>
              </a:solidFill>
            </a:endParaRPr>
          </a:p>
          <a:p>
            <a:pPr marL="512060" indent="-512060">
              <a:tabLst>
                <a:tab pos="940759" algn="l"/>
              </a:tabLst>
            </a:pPr>
            <a:r>
              <a:rPr lang="en-GB" dirty="0">
                <a:solidFill>
                  <a:srgbClr val="31859C"/>
                </a:solidFill>
              </a:rPr>
              <a:t>Platform to help code, test and deploy applications</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5228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pPr marL="512060" indent="-512060">
              <a:tabLst>
                <a:tab pos="940759" algn="l"/>
              </a:tabLst>
            </a:pPr>
            <a:r>
              <a:rPr lang="en-GB" dirty="0">
                <a:solidFill>
                  <a:srgbClr val="31859C"/>
                </a:solidFill>
              </a:rPr>
              <a:t>Ship More Software Faster</a:t>
            </a:r>
          </a:p>
          <a:p>
            <a:pPr marL="512060" indent="-512060">
              <a:tabLst>
                <a:tab pos="940759" algn="l"/>
              </a:tabLst>
            </a:pPr>
            <a:r>
              <a:rPr lang="en-GB" dirty="0">
                <a:solidFill>
                  <a:srgbClr val="31859C"/>
                </a:solidFill>
              </a:rPr>
              <a:t>Minimal overhead/resource usage</a:t>
            </a:r>
          </a:p>
          <a:p>
            <a:pPr marL="512060" indent="-512060">
              <a:tabLst>
                <a:tab pos="940759" algn="l"/>
              </a:tabLst>
            </a:pPr>
            <a:r>
              <a:rPr lang="en-GB" dirty="0">
                <a:solidFill>
                  <a:srgbClr val="31859C"/>
                </a:solidFill>
              </a:rPr>
              <a:t>Run thousands of containers</a:t>
            </a:r>
          </a:p>
          <a:p>
            <a:pPr marL="512060" indent="-512060">
              <a:tabLst>
                <a:tab pos="940759" algn="l"/>
              </a:tabLst>
            </a:pPr>
            <a:r>
              <a:rPr lang="en-GB" dirty="0">
                <a:solidFill>
                  <a:srgbClr val="31859C"/>
                </a:solidFill>
              </a:rPr>
              <a:t>Easy to run your whole production stack locally</a:t>
            </a:r>
          </a:p>
          <a:p>
            <a:pPr marL="512060" indent="-512060">
              <a:tabLst>
                <a:tab pos="940759" algn="l"/>
              </a:tabLst>
            </a:pPr>
            <a:r>
              <a:rPr lang="en-GB" dirty="0">
                <a:solidFill>
                  <a:srgbClr val="31859C"/>
                </a:solidFill>
              </a:rPr>
              <a:t>Simply share your application with others</a:t>
            </a:r>
          </a:p>
          <a:p>
            <a:pPr marL="512060" indent="-512060">
              <a:tabLst>
                <a:tab pos="940759" algn="l"/>
              </a:tabLst>
            </a:pPr>
            <a:r>
              <a:rPr lang="en-GB" dirty="0">
                <a:solidFill>
                  <a:srgbClr val="31859C"/>
                </a:solidFill>
              </a:rPr>
              <a:t>Faster delivery of your applications</a:t>
            </a:r>
          </a:p>
          <a:p>
            <a:pPr marL="512060" indent="-512060">
              <a:tabLst>
                <a:tab pos="940759" algn="l"/>
              </a:tabLst>
            </a:pPr>
            <a:r>
              <a:rPr lang="en-GB" dirty="0">
                <a:solidFill>
                  <a:srgbClr val="31859C"/>
                </a:solidFill>
              </a:rPr>
              <a:t>Deploying and scaling more easily</a:t>
            </a:r>
          </a:p>
          <a:p>
            <a:pPr marL="512060" indent="-512060">
              <a:tabLst>
                <a:tab pos="940759" algn="l"/>
              </a:tabLst>
            </a:pPr>
            <a:r>
              <a:rPr lang="en-GB" dirty="0">
                <a:solidFill>
                  <a:srgbClr val="31859C"/>
                </a:solidFill>
              </a:rPr>
              <a:t>Fully Automated, Easy To Deploy, Quickly Scale</a:t>
            </a:r>
          </a:p>
          <a:p>
            <a:pPr marL="512060" indent="-512060">
              <a:tabLst>
                <a:tab pos="940759" algn="l"/>
              </a:tabLst>
            </a:pPr>
            <a:r>
              <a:rPr lang="en-GB" dirty="0">
                <a:solidFill>
                  <a:srgbClr val="31859C"/>
                </a:solidFill>
              </a:rPr>
              <a:t>Run more apps on one host machine</a:t>
            </a:r>
          </a:p>
          <a:p>
            <a:pPr marL="512060" indent="-512060">
              <a:tabLst>
                <a:tab pos="940759" algn="l"/>
              </a:tabLst>
            </a:pPr>
            <a:r>
              <a:rPr lang="en-GB" dirty="0">
                <a:solidFill>
                  <a:srgbClr val="31859C"/>
                </a:solidFill>
              </a:rPr>
              <a:t>Application portability</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448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4044761"/>
            <a:ext cx="16658278" cy="5304889"/>
          </a:xfrm>
        </p:spPr>
        <p:txBody>
          <a:bodyPr>
            <a:normAutofit/>
          </a:bodyPr>
          <a:lstStyle/>
          <a:p>
            <a:pPr marL="512060" indent="-512060">
              <a:tabLst>
                <a:tab pos="940759" algn="l"/>
              </a:tabLst>
            </a:pPr>
            <a:r>
              <a:rPr lang="en-GB" dirty="0">
                <a:solidFill>
                  <a:srgbClr val="31859C"/>
                </a:solidFill>
              </a:rPr>
              <a:t>Bare metal: 8 to 24 Hours</a:t>
            </a:r>
          </a:p>
          <a:p>
            <a:pPr marL="512060" indent="-512060">
              <a:tabLst>
                <a:tab pos="940759" algn="l"/>
              </a:tabLst>
            </a:pPr>
            <a:r>
              <a:rPr lang="en-GB" dirty="0">
                <a:solidFill>
                  <a:srgbClr val="31859C"/>
                </a:solidFill>
              </a:rPr>
              <a:t>Cloud VM: 5 to 10 Minutes</a:t>
            </a:r>
          </a:p>
          <a:p>
            <a:pPr marL="512060" indent="-512060">
              <a:tabLst>
                <a:tab pos="940759" algn="l"/>
              </a:tabLst>
            </a:pPr>
            <a:r>
              <a:rPr lang="en-GB" dirty="0">
                <a:solidFill>
                  <a:srgbClr val="31859C"/>
                </a:solidFill>
              </a:rPr>
              <a:t>Container: 5 to 15 Seconds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5422" y="4044759"/>
            <a:ext cx="5382112" cy="4601375"/>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Time to Provision:</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33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pPr marL="512060" indent="-512060">
              <a:tabLst>
                <a:tab pos="940759" algn="l"/>
              </a:tabLst>
            </a:pPr>
            <a:r>
              <a:rPr lang="en-US" dirty="0">
                <a:solidFill>
                  <a:srgbClr val="31859C"/>
                </a:solidFill>
              </a:rPr>
              <a:t>Build once…(finally) run anywhere*</a:t>
            </a:r>
          </a:p>
          <a:p>
            <a:pPr marL="1197979" lvl="1" indent="-512060">
              <a:tabLst>
                <a:tab pos="940759" algn="l"/>
              </a:tabLst>
            </a:pPr>
            <a:r>
              <a:rPr lang="en-US" dirty="0">
                <a:solidFill>
                  <a:srgbClr val="31859C"/>
                </a:solidFill>
              </a:rPr>
              <a:t>A clean, safe, hygienic and portable runtime environment for your app.</a:t>
            </a:r>
          </a:p>
          <a:p>
            <a:pPr marL="1197979" lvl="1" indent="-512060">
              <a:tabLst>
                <a:tab pos="940759" algn="l"/>
              </a:tabLst>
            </a:pPr>
            <a:r>
              <a:rPr lang="en-US" dirty="0">
                <a:solidFill>
                  <a:srgbClr val="31859C"/>
                </a:solidFill>
              </a:rPr>
              <a:t>No worries about missing dependencies, packages and other pain points during subsequent deployments.</a:t>
            </a:r>
          </a:p>
          <a:p>
            <a:pPr marL="1197979" lvl="1" indent="-512060">
              <a:tabLst>
                <a:tab pos="940759" algn="l"/>
              </a:tabLst>
            </a:pPr>
            <a:r>
              <a:rPr lang="en-US" dirty="0">
                <a:solidFill>
                  <a:srgbClr val="31859C"/>
                </a:solidFill>
              </a:rPr>
              <a:t>Run each app in its own isolated container,  so you can run various versions of libraries and other dependencies for each app without worrying</a:t>
            </a:r>
          </a:p>
          <a:p>
            <a:pPr marL="1197979" lvl="1" indent="-512060">
              <a:tabLst>
                <a:tab pos="940759" algn="l"/>
              </a:tabLst>
            </a:pPr>
            <a:r>
              <a:rPr lang="en-US" dirty="0">
                <a:solidFill>
                  <a:srgbClr val="31859C"/>
                </a:solidFill>
              </a:rPr>
              <a:t>Automate testing, integration, packaging…anything you can script </a:t>
            </a:r>
          </a:p>
          <a:p>
            <a:pPr marL="1197979" lvl="1" indent="-512060">
              <a:tabLst>
                <a:tab pos="940759" algn="l"/>
              </a:tabLst>
            </a:pPr>
            <a:r>
              <a:rPr lang="en-US" dirty="0">
                <a:solidFill>
                  <a:srgbClr val="31859C"/>
                </a:solidFill>
              </a:rPr>
              <a:t>Reduce/eliminate concerns about compatibility on different platforms, either your own or your customers. </a:t>
            </a:r>
          </a:p>
          <a:p>
            <a:pPr marL="1197979" lvl="1" indent="-512060">
              <a:tabLst>
                <a:tab pos="940759" algn="l"/>
              </a:tabLst>
            </a:pPr>
            <a:r>
              <a:rPr lang="en-US" dirty="0">
                <a:solidFill>
                  <a:srgbClr val="31859C"/>
                </a:solidFill>
              </a:rPr>
              <a:t>Cheap, zero-penalty containers to deploy services? A VM without the overhead of a VM? Instant replay and reset of image snapshots? That’s the power of Docker</a:t>
            </a: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a:t>
            </a:r>
            <a:r>
              <a:rPr lang="en-US" dirty="0">
                <a:solidFill>
                  <a:schemeClr val="accent5">
                    <a:lumMod val="75000"/>
                  </a:schemeClr>
                </a:solidFill>
                <a:latin typeface="Novecento sans wide Book" pitchFamily="50" charset="-94"/>
                <a:cs typeface="Klavika" panose="020B0706030404030204" pitchFamily="34" charset="0"/>
              </a:rPr>
              <a:t>C</a:t>
            </a:r>
            <a:r>
              <a:rPr lang="tr-TR" dirty="0">
                <a:solidFill>
                  <a:schemeClr val="accent5">
                    <a:lumMod val="75000"/>
                  </a:schemeClr>
                </a:solidFill>
                <a:latin typeface="Novecento sans wide Book" pitchFamily="50" charset="-94"/>
                <a:cs typeface="Klavika" panose="020B0706030404030204" pitchFamily="34" charset="0"/>
              </a:rPr>
              <a:t>omponents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tr-TR" dirty="0">
                <a:solidFill>
                  <a:schemeClr val="accent5">
                    <a:lumMod val="75000"/>
                  </a:schemeClr>
                </a:solidFill>
                <a:latin typeface="Novecento sans wide Book" pitchFamily="50" charset="-94"/>
                <a:cs typeface="Klavika" panose="020B0706030404030204" pitchFamily="34" charset="0"/>
              </a:rPr>
              <a:t>Architecture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dirty="0">
                <a:solidFill>
                  <a:srgbClr val="31859C"/>
                </a:solidFill>
              </a:rPr>
              <a:t>Configure once…run anything</a:t>
            </a:r>
          </a:p>
          <a:p>
            <a:pPr lvl="1"/>
            <a:r>
              <a:rPr lang="en-US" dirty="0">
                <a:solidFill>
                  <a:srgbClr val="31859C"/>
                </a:solidFill>
              </a:rPr>
              <a:t>Make the entire lifecycle more efficient, consistent, and repeatable</a:t>
            </a:r>
          </a:p>
          <a:p>
            <a:pPr lvl="1"/>
            <a:r>
              <a:rPr lang="en-US" dirty="0">
                <a:solidFill>
                  <a:srgbClr val="31859C"/>
                </a:solidFill>
              </a:rPr>
              <a:t>Increase the quality of code produced by developers. </a:t>
            </a:r>
          </a:p>
          <a:p>
            <a:pPr lvl="1"/>
            <a:r>
              <a:rPr lang="en-US" dirty="0">
                <a:solidFill>
                  <a:srgbClr val="31859C"/>
                </a:solidFill>
              </a:rPr>
              <a:t>Eliminate inconsistencies between development, test, production, and customer environments</a:t>
            </a:r>
          </a:p>
          <a:p>
            <a:pPr lvl="1"/>
            <a:r>
              <a:rPr lang="en-US" dirty="0">
                <a:solidFill>
                  <a:srgbClr val="31859C"/>
                </a:solidFill>
              </a:rPr>
              <a:t>Support segregation of duties</a:t>
            </a:r>
          </a:p>
          <a:p>
            <a:pPr lvl="1"/>
            <a:r>
              <a:rPr lang="en-US" dirty="0">
                <a:solidFill>
                  <a:srgbClr val="31859C"/>
                </a:solidFill>
              </a:rPr>
              <a:t>Significantly improves the speed and reliability of continuous deployment and continuous integration systems</a:t>
            </a:r>
          </a:p>
          <a:p>
            <a:pPr lvl="1"/>
            <a:r>
              <a:rPr lang="en-US"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475118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77919"/>
            <a:ext cx="3456384" cy="584775"/>
          </a:xfrm>
          <a:prstGeom prst="rect">
            <a:avLst/>
          </a:prstGeom>
          <a:noFill/>
        </p:spPr>
        <p:txBody>
          <a:bodyPr wrap="square" rtlCol="0">
            <a:spAutoFit/>
          </a:bodyPr>
          <a:lstStyle/>
          <a:p>
            <a:r>
              <a:rPr lang="tr-TR" b="1" dirty="0">
                <a:solidFill>
                  <a:schemeClr val="bg1"/>
                </a:solidFill>
                <a:latin typeface="Novecento sans wide Book" pitchFamily="50" charset="-94"/>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en-US" dirty="0">
                <a:solidFill>
                  <a:schemeClr val="accent5">
                    <a:lumMod val="75000"/>
                  </a:schemeClr>
                </a:solidFill>
                <a:latin typeface="Novecento sans wide Book" pitchFamily="50" charset="-94"/>
                <a:cs typeface="Klavika" panose="020B0706030404030204" pitchFamily="34" charset="0"/>
              </a:rPr>
              <a:t>C</a:t>
            </a:r>
            <a:r>
              <a:rPr lang="tr-TR" dirty="0">
                <a:solidFill>
                  <a:schemeClr val="accent5">
                    <a:lumMod val="75000"/>
                  </a:schemeClr>
                </a:solidFill>
                <a:latin typeface="Novecento sans wide Book" pitchFamily="50" charset="-94"/>
                <a:cs typeface="Klavika" panose="020B0706030404030204" pitchFamily="34" charset="0"/>
              </a:rPr>
              <a:t>omponents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tr-TR" dirty="0">
                <a:solidFill>
                  <a:schemeClr val="accent5">
                    <a:lumMod val="75000"/>
                  </a:schemeClr>
                </a:solidFill>
                <a:latin typeface="Novecento sans wide Book" pitchFamily="50" charset="-94"/>
                <a:cs typeface="Klavika" panose="020B0706030404030204" pitchFamily="34" charset="0"/>
              </a:rPr>
              <a:t> Architecture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31538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80" y="2162109"/>
            <a:ext cx="4976724" cy="3204003"/>
          </a:xfrm>
          <a:solidFill>
            <a:schemeClr val="accent6">
              <a:lumMod val="20000"/>
              <a:lumOff val="80000"/>
            </a:schemeClr>
          </a:solidFill>
        </p:spPr>
        <p:txBody>
          <a:bodyPr>
            <a:noAutofit/>
          </a:bodyPr>
          <a:lstStyle/>
          <a:p>
            <a:r>
              <a:rPr lang="en-US" sz="2100" dirty="0"/>
              <a:t>Dan the Developer</a:t>
            </a:r>
          </a:p>
          <a:p>
            <a:pPr lvl="1"/>
            <a:r>
              <a:rPr lang="en-US" sz="1800" dirty="0"/>
              <a:t>Worries about what’s “inside” the container</a:t>
            </a:r>
          </a:p>
          <a:p>
            <a:pPr lvl="2"/>
            <a:r>
              <a:rPr lang="en-US" sz="1650" dirty="0"/>
              <a:t>His code</a:t>
            </a:r>
          </a:p>
          <a:p>
            <a:pPr lvl="2"/>
            <a:r>
              <a:rPr lang="en-US" sz="1650" dirty="0"/>
              <a:t>His Libraries</a:t>
            </a:r>
          </a:p>
          <a:p>
            <a:pPr lvl="2"/>
            <a:r>
              <a:rPr lang="en-US" sz="1650" dirty="0"/>
              <a:t>His Package Manager</a:t>
            </a:r>
          </a:p>
          <a:p>
            <a:pPr lvl="2"/>
            <a:r>
              <a:rPr lang="en-US" sz="1650" dirty="0"/>
              <a:t>His Apps</a:t>
            </a:r>
          </a:p>
          <a:p>
            <a:pPr lvl="2"/>
            <a:r>
              <a:rPr lang="en-US" sz="1650" dirty="0"/>
              <a:t>His Data</a:t>
            </a:r>
          </a:p>
          <a:p>
            <a:pPr lvl="1"/>
            <a:r>
              <a:rPr lang="en-US" sz="1800" dirty="0"/>
              <a:t>All Linux servers look the same</a:t>
            </a:r>
          </a:p>
        </p:txBody>
      </p:sp>
      <p:pic>
        <p:nvPicPr>
          <p:cNvPr id="4" name="Picture 3"/>
          <p:cNvPicPr>
            <a:picLocks noChangeAspect="1"/>
          </p:cNvPicPr>
          <p:nvPr/>
        </p:nvPicPr>
        <p:blipFill>
          <a:blip r:embed="rId2" cstate="print"/>
          <a:stretch>
            <a:fillRect/>
          </a:stretch>
        </p:blipFill>
        <p:spPr>
          <a:xfrm>
            <a:off x="5327304" y="2744848"/>
            <a:ext cx="8916948" cy="6416201"/>
          </a:xfrm>
          <a:prstGeom prst="rect">
            <a:avLst/>
          </a:prstGeom>
        </p:spPr>
      </p:pic>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727609" y="2329772"/>
            <a:ext cx="4976724" cy="2761967"/>
          </a:xfrm>
          <a:prstGeom prst="rect">
            <a:avLst/>
          </a:prstGeom>
          <a:solidFill>
            <a:schemeClr val="accent5">
              <a:lumMod val="20000"/>
              <a:lumOff val="80000"/>
            </a:schemeClr>
          </a:solidFill>
        </p:spPr>
        <p:txBody>
          <a:bodyPr vert="horz" lIns="137184" tIns="68592" rIns="137184" bIns="68592"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1" dirty="0">
                <a:solidFill>
                  <a:srgbClr val="394D54"/>
                </a:solidFill>
              </a:rPr>
              <a:t>Oscar the Ops Guy</a:t>
            </a:r>
          </a:p>
          <a:p>
            <a:pPr lvl="1"/>
            <a:r>
              <a:rPr lang="en-US" sz="3601" dirty="0">
                <a:solidFill>
                  <a:srgbClr val="253232"/>
                </a:solidFill>
              </a:rPr>
              <a:t>Worries about what’s “outside” the container</a:t>
            </a:r>
          </a:p>
          <a:p>
            <a:pPr lvl="2"/>
            <a:r>
              <a:rPr lang="en-US" sz="3001" dirty="0">
                <a:solidFill>
                  <a:srgbClr val="253232"/>
                </a:solidFill>
              </a:rPr>
              <a:t>Logging</a:t>
            </a:r>
          </a:p>
          <a:p>
            <a:pPr lvl="2"/>
            <a:r>
              <a:rPr lang="en-US" sz="3001" dirty="0">
                <a:solidFill>
                  <a:srgbClr val="253232"/>
                </a:solidFill>
              </a:rPr>
              <a:t>Remote access</a:t>
            </a:r>
          </a:p>
          <a:p>
            <a:pPr lvl="2"/>
            <a:r>
              <a:rPr lang="en-US" sz="3001" dirty="0">
                <a:solidFill>
                  <a:srgbClr val="253232"/>
                </a:solidFill>
              </a:rPr>
              <a:t>Monitoring</a:t>
            </a:r>
          </a:p>
          <a:p>
            <a:pPr lvl="2"/>
            <a:r>
              <a:rPr lang="en-US" sz="3001" dirty="0">
                <a:solidFill>
                  <a:srgbClr val="253232"/>
                </a:solidFill>
              </a:rPr>
              <a:t>Network </a:t>
            </a:r>
            <a:r>
              <a:rPr lang="en-US" sz="3001" dirty="0" err="1">
                <a:solidFill>
                  <a:srgbClr val="253232"/>
                </a:solidFill>
              </a:rPr>
              <a:t>config</a:t>
            </a:r>
            <a:endParaRPr lang="en-US" sz="3001" dirty="0">
              <a:solidFill>
                <a:srgbClr val="253232"/>
              </a:solidFill>
            </a:endParaRPr>
          </a:p>
          <a:p>
            <a:pPr lvl="1"/>
            <a:r>
              <a:rPr lang="en-US" sz="3601"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US" sz="5500" dirty="0">
                <a:solidFill>
                  <a:schemeClr val="accent5">
                    <a:lumMod val="75000"/>
                  </a:schemeClr>
                </a:solidFill>
                <a:latin typeface="Novecento sans wide Book" pitchFamily="50" charset="-94"/>
              </a:rPr>
              <a:t> VMs </a:t>
            </a:r>
            <a:r>
              <a:rPr lang="en-US" sz="5500" dirty="0">
                <a:solidFill>
                  <a:schemeClr val="accent5">
                    <a:lumMod val="75000"/>
                  </a:schemeClr>
                </a:solidFill>
                <a:latin typeface="Novecento sans wide Book" pitchFamily="50" charset="-94"/>
              </a:rPr>
              <a:t>vs. </a:t>
            </a:r>
            <a:r>
              <a:rPr lang="en-US" sz="5500" dirty="0">
                <a:solidFill>
                  <a:schemeClr val="accent5">
                    <a:lumMod val="75000"/>
                  </a:schemeClr>
                </a:solidFill>
                <a:latin typeface="Novecento sans wide Book" pitchFamily="50" charset="-94"/>
              </a:rPr>
              <a:t>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936675" y="237580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872264" y="1535919"/>
            <a:ext cx="7239000" cy="7772400"/>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505627" y="2624807"/>
            <a:ext cx="7620000" cy="5514975"/>
          </a:xfrm>
          <a:prstGeom prst="rect">
            <a:avLst/>
          </a:prstGeom>
          <a:noFill/>
          <a:ln>
            <a:solidFill>
              <a:schemeClr val="tx1"/>
            </a:solidFill>
          </a:ln>
          <a:effectLst>
            <a:outerShdw blurRad="63500" sx="102000" sy="102000" algn="ctr" rotWithShape="0">
              <a:prstClr val="black">
                <a:alpha val="40000"/>
              </a:prstClr>
            </a:outerShdw>
          </a:effectLst>
        </p:spPr>
      </p:pic>
      <p:pic>
        <p:nvPicPr>
          <p:cNvPr id="11" name="Shape 385"/>
          <p:cNvPicPr preferRelativeResize="0"/>
          <p:nvPr/>
        </p:nvPicPr>
        <p:blipFill rotWithShape="1">
          <a:blip r:embed="rId5">
            <a:alphaModFix/>
          </a:blip>
          <a:srcRect/>
          <a:stretch/>
        </p:blipFill>
        <p:spPr>
          <a:xfrm>
            <a:off x="936675"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6024984"/>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554461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842493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35116"/>
            <a:ext cx="792088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Docker</a:t>
            </a:r>
            <a:r>
              <a:rPr lang="en-US" b="1" dirty="0">
                <a:solidFill>
                  <a:schemeClr val="bg1"/>
                </a:solidFill>
                <a:latin typeface="Novecento sans wide Book" pitchFamily="50" charset="-94"/>
                <a:cs typeface="Klavika" panose="020B0706030404030204" pitchFamily="34" charset="0"/>
              </a:rPr>
              <a:t> Components</a:t>
            </a:r>
            <a:endParaRPr lang="tr-TR" b="1" dirty="0">
              <a:solidFill>
                <a:schemeClr val="bg1"/>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tr-TR" dirty="0">
                <a:solidFill>
                  <a:schemeClr val="accent5">
                    <a:lumMod val="75000"/>
                  </a:schemeClr>
                </a:solidFill>
                <a:latin typeface="Novecento sans wide Book" pitchFamily="50" charset="-94"/>
              </a:rPr>
              <a:t>Architecture</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46623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468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Docker host, the computer running the Docker Engine.</a:t>
            </a:r>
          </a:p>
          <a:p>
            <a:r>
              <a:rPr lang="en-US" dirty="0">
                <a:solidFill>
                  <a:srgbClr val="31859C"/>
                </a:solidFill>
              </a:rPr>
              <a:t>The daemon managing Docker images and containers.</a:t>
            </a:r>
          </a:p>
          <a:p>
            <a:r>
              <a:rPr lang="en-US" dirty="0">
                <a:solidFill>
                  <a:srgbClr val="31859C"/>
                </a:solidFill>
              </a:rPr>
              <a:t>using namespaces and </a:t>
            </a:r>
            <a:r>
              <a:rPr lang="en-US" dirty="0" err="1">
                <a:solidFill>
                  <a:srgbClr val="31859C"/>
                </a:solidFill>
              </a:rPr>
              <a:t>cgroups</a:t>
            </a:r>
            <a:endParaRPr lang="en-US" dirty="0">
              <a:solidFill>
                <a:srgbClr val="31859C"/>
              </a:solidFill>
            </a:endParaRPr>
          </a:p>
          <a:p>
            <a:r>
              <a:rPr lang="en-US" dirty="0">
                <a:solidFill>
                  <a:srgbClr val="31859C"/>
                </a:solidFill>
              </a:rPr>
              <a:t>It runs on the (Linux-based) Host</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Engine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1386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31859C"/>
                </a:solidFill>
              </a:rPr>
              <a:t>The Docker client, in the form of the docker binary, is the primary user interface to Docker. It accepts commands from the user and communicates back and forth with a Docker daemon.</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Client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6941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558" y="5762847"/>
            <a:ext cx="9760057" cy="3129506"/>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93656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931" y="6461509"/>
            <a:ext cx="9817217" cy="2586486"/>
          </a:xfrm>
          <a:prstGeom prst="rect">
            <a:avLst/>
          </a:prstGeom>
        </p:spPr>
      </p:pic>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28485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767" y="6394884"/>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3570073" y="2546629"/>
            <a:ext cx="3831262" cy="3522287"/>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4805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solidFill>
                  <a:srgbClr val="31859C"/>
                </a:solidFill>
              </a:rPr>
              <a:t>Docker Compose</a:t>
            </a:r>
            <a:r>
              <a:rPr lang="en-US" dirty="0">
                <a:solidFill>
                  <a:srgbClr val="31859C"/>
                </a:solidFill>
              </a:rPr>
              <a:t>: create and manage multi-container architectures</a:t>
            </a:r>
          </a:p>
          <a:p>
            <a:r>
              <a:rPr lang="en-US" b="1" dirty="0">
                <a:solidFill>
                  <a:srgbClr val="31859C"/>
                </a:solidFill>
              </a:rPr>
              <a:t>Kitematic</a:t>
            </a:r>
            <a:r>
              <a:rPr lang="en-US" dirty="0">
                <a:solidFill>
                  <a:srgbClr val="31859C"/>
                </a:solidFill>
              </a:rPr>
              <a:t>: Simple application for managing Docker containers on Mac and Windows</a:t>
            </a:r>
          </a:p>
          <a:p>
            <a:r>
              <a:rPr lang="en-US" b="1" dirty="0">
                <a:solidFill>
                  <a:srgbClr val="31859C"/>
                </a:solidFill>
              </a:rPr>
              <a:t>Docker Swarm</a:t>
            </a:r>
            <a:r>
              <a:rPr lang="en-US" dirty="0">
                <a:solidFill>
                  <a:srgbClr val="31859C"/>
                </a:solidFill>
              </a:rPr>
              <a:t>: orchestrating tool to provision and schedule containers</a:t>
            </a:r>
          </a:p>
          <a:p>
            <a:r>
              <a:rPr lang="en-US" b="1" dirty="0">
                <a:solidFill>
                  <a:srgbClr val="31859C"/>
                </a:solidFill>
              </a:rPr>
              <a:t>Docker Machine</a:t>
            </a:r>
            <a:r>
              <a:rPr lang="en-US" dirty="0">
                <a:solidFill>
                  <a:srgbClr val="31859C"/>
                </a:solidFill>
              </a:rPr>
              <a:t>: provision hosts and install Docker on them</a:t>
            </a:r>
          </a:p>
          <a:p>
            <a:pPr lvl="0"/>
            <a:r>
              <a:rPr lang="en-US" b="1" dirty="0">
                <a:solidFill>
                  <a:srgbClr val="31859C"/>
                </a:solidFill>
              </a:rPr>
              <a:t>Virtual Box</a:t>
            </a:r>
            <a:r>
              <a:rPr lang="en-US" dirty="0">
                <a:solidFill>
                  <a:srgbClr val="31859C"/>
                </a:solidFill>
              </a:rPr>
              <a:t>: Virtualization software to run Docker host for Mac and Windows</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Tools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0797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 Dockerfile is instructions to build Docker image</a:t>
            </a:r>
          </a:p>
          <a:p>
            <a:pPr lvl="1"/>
            <a:r>
              <a:rPr lang="en-US" dirty="0">
                <a:solidFill>
                  <a:srgbClr val="31859C"/>
                </a:solidFill>
              </a:rPr>
              <a:t>How to run commands</a:t>
            </a:r>
          </a:p>
          <a:p>
            <a:pPr lvl="1"/>
            <a:r>
              <a:rPr lang="en-US" dirty="0">
                <a:solidFill>
                  <a:srgbClr val="31859C"/>
                </a:solidFill>
              </a:rPr>
              <a:t>Add files or directories</a:t>
            </a:r>
          </a:p>
          <a:p>
            <a:pPr lvl="1"/>
            <a:r>
              <a:rPr lang="en-US" dirty="0">
                <a:solidFill>
                  <a:srgbClr val="31859C"/>
                </a:solidFill>
              </a:rPr>
              <a:t>Create environment variables</a:t>
            </a:r>
          </a:p>
          <a:p>
            <a:pPr lvl="1"/>
            <a:r>
              <a:rPr lang="en-US" dirty="0">
                <a:solidFill>
                  <a:srgbClr val="31859C"/>
                </a:solidFill>
              </a:rPr>
              <a:t>What process to run when launching container</a:t>
            </a:r>
          </a:p>
          <a:p>
            <a:r>
              <a:rPr lang="en-US" dirty="0">
                <a:solidFill>
                  <a:srgbClr val="31859C"/>
                </a:solidFill>
              </a:rPr>
              <a:t>Result from building Dockerfile is Docker image</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file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74503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8828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15988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3354" y="2624807"/>
            <a:ext cx="10963351" cy="6086186"/>
          </a:xfrm>
          <a:prstGeom prst="rect">
            <a:avLst/>
          </a:prstGeom>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772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4904" y="6633894"/>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554461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842493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792088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en-US" dirty="0">
                <a:solidFill>
                  <a:schemeClr val="accent5">
                    <a:lumMod val="75000"/>
                  </a:schemeClr>
                </a:solidFill>
                <a:latin typeface="Novecento sans wide Book" pitchFamily="50" charset="-94"/>
                <a:cs typeface="Klavika" panose="020B0706030404030204" pitchFamily="34" charset="0"/>
              </a:rPr>
              <a:t>Compounds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95798" y="6664671"/>
            <a:ext cx="15769752"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Docker </a:t>
            </a:r>
            <a:r>
              <a:rPr lang="en-US" b="1" dirty="0">
                <a:solidFill>
                  <a:schemeClr val="bg1"/>
                </a:solidFill>
                <a:latin typeface="Novecento sans wide Book" pitchFamily="50" charset="-94"/>
                <a:cs typeface="Klavika" panose="020B0706030404030204" pitchFamily="34" charset="0"/>
              </a:rPr>
              <a:t>Architecture</a:t>
            </a:r>
            <a:endParaRPr lang="tr-TR" b="1" dirty="0">
              <a:solidFill>
                <a:schemeClr val="bg1"/>
              </a:solidFill>
              <a:latin typeface="Novecento sans wide Book" pitchFamily="50" charset="-94"/>
              <a:cs typeface="Klavika" panose="020B0706030404030204" pitchFamily="34" charset="0"/>
            </a:endParaRP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4530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solidFill>
                  <a:srgbClr val="31859C"/>
                </a:solidFill>
              </a:rPr>
              <a:t>Operating systems</a:t>
            </a:r>
          </a:p>
          <a:p>
            <a:pPr lvl="1"/>
            <a:r>
              <a:rPr lang="en-US" dirty="0">
                <a:solidFill>
                  <a:srgbClr val="31859C"/>
                </a:solidFill>
              </a:rPr>
              <a:t>Virtually any distribution with a 2.6.32+ kernel</a:t>
            </a:r>
          </a:p>
          <a:p>
            <a:pPr lvl="1"/>
            <a:r>
              <a:rPr lang="en-US" dirty="0">
                <a:solidFill>
                  <a:srgbClr val="31859C"/>
                </a:solidFill>
              </a:rPr>
              <a:t>Red Hat/</a:t>
            </a:r>
            <a:r>
              <a:rPr lang="en-US" dirty="0" err="1">
                <a:solidFill>
                  <a:srgbClr val="31859C"/>
                </a:solidFill>
              </a:rPr>
              <a:t>Docker</a:t>
            </a:r>
            <a:r>
              <a:rPr lang="en-US" dirty="0">
                <a:solidFill>
                  <a:srgbClr val="31859C"/>
                </a:solidFill>
              </a:rPr>
              <a:t> collaboration to make work across RHEL 6.4+, Fedora, and other members of the family (2.6.32 +)</a:t>
            </a:r>
          </a:p>
          <a:p>
            <a:pPr lvl="1"/>
            <a:r>
              <a:rPr lang="en-US" dirty="0" err="1">
                <a:solidFill>
                  <a:srgbClr val="31859C"/>
                </a:solidFill>
              </a:rPr>
              <a:t>CoreOS</a:t>
            </a:r>
            <a:r>
              <a:rPr lang="en-US" dirty="0">
                <a:solidFill>
                  <a:srgbClr val="31859C"/>
                </a:solidFill>
              </a:rPr>
              <a:t>—Small core OS purpose built with Docker</a:t>
            </a:r>
          </a:p>
          <a:p>
            <a:r>
              <a:rPr lang="en-US" dirty="0" err="1">
                <a:solidFill>
                  <a:srgbClr val="31859C"/>
                </a:solidFill>
              </a:rPr>
              <a:t>OpenStack</a:t>
            </a:r>
            <a:endParaRPr lang="en-US" dirty="0">
              <a:solidFill>
                <a:srgbClr val="31859C"/>
              </a:solidFill>
            </a:endParaRPr>
          </a:p>
          <a:p>
            <a:pPr lvl="1"/>
            <a:r>
              <a:rPr lang="en-US" dirty="0">
                <a:solidFill>
                  <a:srgbClr val="31859C"/>
                </a:solidFill>
              </a:rPr>
              <a:t>Docker integration into NOVA (&amp; compatibility with Glance, Horizon, etc.) accepted for Havana release</a:t>
            </a:r>
          </a:p>
          <a:p>
            <a:r>
              <a:rPr lang="en-US" dirty="0">
                <a:solidFill>
                  <a:srgbClr val="31859C"/>
                </a:solidFill>
              </a:rPr>
              <a:t>Private </a:t>
            </a:r>
            <a:r>
              <a:rPr lang="en-US" dirty="0" err="1">
                <a:solidFill>
                  <a:srgbClr val="31859C"/>
                </a:solidFill>
              </a:rPr>
              <a:t>PaaS</a:t>
            </a:r>
            <a:endParaRPr lang="en-US" dirty="0">
              <a:solidFill>
                <a:srgbClr val="31859C"/>
              </a:solidFill>
            </a:endParaRPr>
          </a:p>
          <a:p>
            <a:pPr lvl="1"/>
            <a:r>
              <a:rPr lang="en-US" dirty="0" err="1">
                <a:solidFill>
                  <a:srgbClr val="31859C"/>
                </a:solidFill>
              </a:rPr>
              <a:t>OpenShift</a:t>
            </a:r>
            <a:endParaRPr lang="en-US" dirty="0">
              <a:solidFill>
                <a:srgbClr val="31859C"/>
              </a:solidFill>
            </a:endParaRPr>
          </a:p>
          <a:p>
            <a:pPr lvl="1"/>
            <a:r>
              <a:rPr lang="en-US" dirty="0" err="1">
                <a:solidFill>
                  <a:srgbClr val="31859C"/>
                </a:solidFill>
              </a:rPr>
              <a:t>Solum</a:t>
            </a:r>
            <a:r>
              <a:rPr lang="en-US" dirty="0">
                <a:solidFill>
                  <a:srgbClr val="31859C"/>
                </a:solidFill>
              </a:rPr>
              <a:t> (Rackspace, </a:t>
            </a:r>
            <a:r>
              <a:rPr lang="en-US" dirty="0" err="1">
                <a:solidFill>
                  <a:srgbClr val="31859C"/>
                </a:solidFill>
              </a:rPr>
              <a:t>OpenStack</a:t>
            </a:r>
            <a:r>
              <a:rPr lang="en-US" dirty="0">
                <a:solidFill>
                  <a:srgbClr val="31859C"/>
                </a:solidFill>
              </a:rPr>
              <a:t>) </a:t>
            </a:r>
          </a:p>
          <a:p>
            <a:pPr lvl="1"/>
            <a:r>
              <a:rPr lang="en-US" dirty="0">
                <a:solidFill>
                  <a:srgbClr val="31859C"/>
                </a:solidFill>
              </a:rPr>
              <a:t>Other TBA</a:t>
            </a:r>
          </a:p>
          <a:p>
            <a:r>
              <a:rPr lang="en-US" dirty="0">
                <a:solidFill>
                  <a:srgbClr val="31859C"/>
                </a:solidFill>
              </a:rPr>
              <a:t>Public </a:t>
            </a:r>
            <a:r>
              <a:rPr lang="en-US" dirty="0" err="1">
                <a:solidFill>
                  <a:srgbClr val="31859C"/>
                </a:solidFill>
              </a:rPr>
              <a:t>PaaS</a:t>
            </a:r>
            <a:endParaRPr lang="en-US" dirty="0">
              <a:solidFill>
                <a:srgbClr val="31859C"/>
              </a:solidFill>
            </a:endParaRPr>
          </a:p>
          <a:p>
            <a:pPr lvl="1"/>
            <a:r>
              <a:rPr lang="en-US" dirty="0" err="1">
                <a:solidFill>
                  <a:srgbClr val="31859C"/>
                </a:solidFill>
              </a:rPr>
              <a:t>Deis</a:t>
            </a:r>
            <a:r>
              <a:rPr lang="en-US" dirty="0">
                <a:solidFill>
                  <a:srgbClr val="31859C"/>
                </a:solidFill>
              </a:rPr>
              <a:t>, </a:t>
            </a:r>
            <a:r>
              <a:rPr lang="en-US" dirty="0" err="1">
                <a:solidFill>
                  <a:srgbClr val="31859C"/>
                </a:solidFill>
              </a:rPr>
              <a:t>Voxoz</a:t>
            </a:r>
            <a:r>
              <a:rPr lang="en-US" dirty="0">
                <a:solidFill>
                  <a:srgbClr val="31859C"/>
                </a:solidFill>
              </a:rPr>
              <a:t>, Cocaine (</a:t>
            </a:r>
            <a:r>
              <a:rPr lang="en-US" dirty="0" err="1">
                <a:solidFill>
                  <a:srgbClr val="31859C"/>
                </a:solidFill>
              </a:rPr>
              <a:t>Yandex</a:t>
            </a:r>
            <a:r>
              <a:rPr lang="en-US" dirty="0">
                <a:solidFill>
                  <a:srgbClr val="31859C"/>
                </a:solidFill>
              </a:rPr>
              <a:t>), </a:t>
            </a:r>
            <a:r>
              <a:rPr lang="en-US" dirty="0" err="1">
                <a:solidFill>
                  <a:srgbClr val="31859C"/>
                </a:solidFill>
              </a:rPr>
              <a:t>Baidu</a:t>
            </a:r>
            <a:r>
              <a:rPr lang="en-US" dirty="0">
                <a:solidFill>
                  <a:srgbClr val="31859C"/>
                </a:solidFill>
              </a:rPr>
              <a:t> </a:t>
            </a:r>
            <a:r>
              <a:rPr lang="en-US" dirty="0" err="1">
                <a:solidFill>
                  <a:srgbClr val="31859C"/>
                </a:solidFill>
              </a:rPr>
              <a:t>PaaS</a:t>
            </a:r>
            <a:endParaRPr lang="en-US" dirty="0">
              <a:solidFill>
                <a:srgbClr val="31859C"/>
              </a:solidFill>
            </a:endParaRPr>
          </a:p>
          <a:p>
            <a:r>
              <a:rPr lang="en-US" dirty="0">
                <a:solidFill>
                  <a:srgbClr val="31859C"/>
                </a:solidFill>
              </a:rPr>
              <a:t>Public </a:t>
            </a:r>
            <a:r>
              <a:rPr lang="en-US" dirty="0" err="1">
                <a:solidFill>
                  <a:srgbClr val="31859C"/>
                </a:solidFill>
              </a:rPr>
              <a:t>IaaS</a:t>
            </a:r>
            <a:endParaRPr lang="en-US" dirty="0">
              <a:solidFill>
                <a:srgbClr val="31859C"/>
              </a:solidFill>
            </a:endParaRPr>
          </a:p>
          <a:p>
            <a:pPr lvl="1"/>
            <a:r>
              <a:rPr lang="en-US" dirty="0">
                <a:solidFill>
                  <a:srgbClr val="31859C"/>
                </a:solidFill>
              </a:rPr>
              <a:t>Native support in Rackspace, Digital Ocean,+++</a:t>
            </a:r>
          </a:p>
          <a:p>
            <a:pPr lvl="1"/>
            <a:r>
              <a:rPr lang="en-US" dirty="0">
                <a:solidFill>
                  <a:srgbClr val="31859C"/>
                </a:solidFill>
              </a:rPr>
              <a:t>AMI (or equivalent) available for AWS &amp; other</a:t>
            </a:r>
          </a:p>
          <a:p>
            <a:r>
              <a:rPr lang="en-US" dirty="0" err="1">
                <a:solidFill>
                  <a:srgbClr val="31859C"/>
                </a:solidFill>
              </a:rPr>
              <a:t>DevOps</a:t>
            </a:r>
            <a:r>
              <a:rPr lang="en-US" dirty="0">
                <a:solidFill>
                  <a:srgbClr val="31859C"/>
                </a:solidFill>
              </a:rPr>
              <a:t> Tools</a:t>
            </a:r>
          </a:p>
          <a:p>
            <a:pPr lvl="1"/>
            <a:r>
              <a:rPr lang="en-US" dirty="0">
                <a:solidFill>
                  <a:srgbClr val="31859C"/>
                </a:solidFill>
              </a:rPr>
              <a:t>Integrations with Chef, Puppet, Jenkins, Travis, Salt, </a:t>
            </a:r>
            <a:r>
              <a:rPr lang="en-US" dirty="0" err="1">
                <a:solidFill>
                  <a:srgbClr val="31859C"/>
                </a:solidFill>
              </a:rPr>
              <a:t>Ansible</a:t>
            </a:r>
            <a:r>
              <a:rPr lang="en-US" dirty="0">
                <a:solidFill>
                  <a:srgbClr val="31859C"/>
                </a:solidFill>
              </a:rPr>
              <a:t> +++</a:t>
            </a:r>
          </a:p>
          <a:p>
            <a:r>
              <a:rPr lang="en-US" dirty="0">
                <a:solidFill>
                  <a:srgbClr val="31859C"/>
                </a:solidFill>
              </a:rPr>
              <a:t>Orchestration tools</a:t>
            </a:r>
          </a:p>
          <a:p>
            <a:pPr lvl="1"/>
            <a:r>
              <a:rPr lang="en-US" dirty="0" err="1">
                <a:solidFill>
                  <a:srgbClr val="31859C"/>
                </a:solidFill>
              </a:rPr>
              <a:t>Mesos</a:t>
            </a:r>
            <a:r>
              <a:rPr lang="en-US" dirty="0">
                <a:solidFill>
                  <a:srgbClr val="31859C"/>
                </a:solidFill>
              </a:rPr>
              <a:t>, Heat, ++</a:t>
            </a:r>
          </a:p>
          <a:p>
            <a:pPr lvl="1"/>
            <a:r>
              <a:rPr lang="en-US" dirty="0">
                <a:solidFill>
                  <a:srgbClr val="31859C"/>
                </a:solidFill>
              </a:rPr>
              <a:t>Shipyard &amp; others purpose built for Docker</a:t>
            </a:r>
          </a:p>
          <a:p>
            <a:r>
              <a:rPr lang="en-US" dirty="0">
                <a:solidFill>
                  <a:srgbClr val="31859C"/>
                </a:solidFill>
              </a:rPr>
              <a:t>Applications</a:t>
            </a:r>
          </a:p>
          <a:p>
            <a:pPr lvl="1"/>
            <a:r>
              <a:rPr lang="en-US" dirty="0">
                <a:solidFill>
                  <a:srgbClr val="31859C"/>
                </a:solidFill>
              </a:rPr>
              <a:t>1000’s of </a:t>
            </a:r>
            <a:r>
              <a:rPr lang="en-US" dirty="0" err="1">
                <a:solidFill>
                  <a:srgbClr val="31859C"/>
                </a:solidFill>
              </a:rPr>
              <a:t>Dockerized</a:t>
            </a:r>
            <a:r>
              <a:rPr lang="en-US" dirty="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Dziuba on the Use of Docker for Continuous Integration at Ebay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Klizhentas on use of Docker at Mailgun/Rackspace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Pahl on use of Docker at CloudFlare</a:t>
            </a: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Openshift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Cases—From Our Community</a:t>
            </a:r>
          </a:p>
        </p:txBody>
      </p:sp>
      <p:graphicFrame>
        <p:nvGraphicFramePr>
          <p:cNvPr id="4" name="Table 3"/>
          <p:cNvGraphicFramePr>
            <a:graphicFrameLocks noGrp="1"/>
          </p:cNvGraphicFramePr>
          <p:nvPr>
            <p:extLst/>
          </p:nvPr>
        </p:nvGraphicFramePr>
        <p:xfrm>
          <a:off x="772810" y="1462268"/>
          <a:ext cx="16260856" cy="9637162"/>
        </p:xfrm>
        <a:graphic>
          <a:graphicData uri="http://schemas.openxmlformats.org/drawingml/2006/table">
            <a:tbl>
              <a:tblPr firstRow="1" firstCol="1" bandRow="1">
                <a:tableStyleId>{5C22544A-7EE6-4342-B048-85BDC9FD1C3A}</a:tableStyleId>
              </a:tblPr>
              <a:tblGrid>
                <a:gridCol w="3113039">
                  <a:extLst>
                    <a:ext uri="{9D8B030D-6E8A-4147-A177-3AD203B41FA5}">
                      <a16:colId xmlns:a16="http://schemas.microsoft.com/office/drawing/2014/main" val="20000"/>
                    </a:ext>
                  </a:extLst>
                </a:gridCol>
                <a:gridCol w="10038847">
                  <a:extLst>
                    <a:ext uri="{9D8B030D-6E8A-4147-A177-3AD203B41FA5}">
                      <a16:colId xmlns:a16="http://schemas.microsoft.com/office/drawing/2014/main" val="20001"/>
                    </a:ext>
                  </a:extLst>
                </a:gridCol>
                <a:gridCol w="3108970">
                  <a:extLst>
                    <a:ext uri="{9D8B030D-6E8A-4147-A177-3AD203B41FA5}">
                      <a16:colId xmlns:a16="http://schemas.microsoft.com/office/drawing/2014/main" val="20002"/>
                    </a:ext>
                  </a:extLst>
                </a:gridCol>
              </a:tblGrid>
              <a:tr h="431875">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Link</a:t>
                      </a:r>
                    </a:p>
                  </a:txBody>
                  <a:tcPr marL="57053" marR="57053" marT="0" marB="0"/>
                </a:tc>
                <a:extLst>
                  <a:ext uri="{0D108BD9-81ED-4DB2-BD59-A6C34878D82A}">
                    <a16:rowId xmlns:a16="http://schemas.microsoft.com/office/drawing/2014/main" val="10000"/>
                  </a:ext>
                </a:extLst>
              </a:tr>
              <a:tr h="538838">
                <a:tc rowSpan="3">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Clusters</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Building a </a:t>
                      </a:r>
                      <a:r>
                        <a:rPr lang="en-US" sz="2300" dirty="0" err="1">
                          <a:effectLst/>
                          <a:latin typeface="Cabin" panose="020B0803050202020004" pitchFamily="34" charset="0"/>
                          <a:ea typeface="Times New Roman" panose="02020603050405020304" pitchFamily="18" charset="0"/>
                        </a:rPr>
                        <a:t>MongoDB</a:t>
                      </a:r>
                      <a:r>
                        <a:rPr lang="en-US" sz="2300" dirty="0">
                          <a:effectLst/>
                          <a:latin typeface="Cabin" panose="020B0803050202020004" pitchFamily="34" charset="0"/>
                          <a:ea typeface="Times New Roman" panose="02020603050405020304" pitchFamily="18" charset="0"/>
                        </a:rPr>
                        <a:t> cluster using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http://bit.ly/1acbjZf</a:t>
                      </a:r>
                    </a:p>
                  </a:txBody>
                  <a:tcPr marL="57053" marR="57053" marT="0" marB="0"/>
                </a:tc>
                <a:extLst>
                  <a:ext uri="{0D108BD9-81ED-4DB2-BD59-A6C34878D82A}">
                    <a16:rowId xmlns:a16="http://schemas.microsoft.com/office/drawing/2014/main" val="10001"/>
                  </a:ext>
                </a:extLst>
              </a:tr>
              <a:tr h="431875">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a:solidFill>
                            <a:schemeClr val="dk1"/>
                          </a:solidFill>
                          <a:effectLst/>
                          <a:latin typeface="Cabin" panose="020B0803050202020004" pitchFamily="34" charset="0"/>
                          <a:ea typeface="Times New Roman" panose="02020603050405020304" pitchFamily="18" charset="0"/>
                          <a:cs typeface="+mn-cs"/>
                        </a:rPr>
                        <a:t>MongoDB</a:t>
                      </a:r>
                      <a:r>
                        <a:rPr lang="en-US" sz="2300" kern="1200" dirty="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http://bit.ly/15CaiHb</a:t>
                      </a:r>
                    </a:p>
                  </a:txBody>
                  <a:tcPr marL="57053" marR="57053" marT="0" marB="0"/>
                </a:tc>
                <a:extLst>
                  <a:ext uri="{0D108BD9-81ED-4DB2-BD59-A6C34878D82A}">
                    <a16:rowId xmlns:a16="http://schemas.microsoft.com/office/drawing/2014/main" val="10002"/>
                  </a:ext>
                </a:extLst>
              </a:tr>
              <a:tr h="431875">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a:solidFill>
                            <a:schemeClr val="dk1"/>
                          </a:solidFill>
                          <a:effectLst/>
                          <a:latin typeface="Cabin" panose="020B0803050202020004" pitchFamily="34" charset="0"/>
                          <a:ea typeface="Times New Roman" panose="02020603050405020304" pitchFamily="18" charset="0"/>
                          <a:cs typeface="+mn-cs"/>
                        </a:rPr>
                        <a:t>Wildfly</a:t>
                      </a:r>
                      <a:r>
                        <a:rPr lang="en-US" sz="2300" kern="1200" dirty="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http://bit.ly/1bClX0O</a:t>
                      </a:r>
                    </a:p>
                  </a:txBody>
                  <a:tcPr marL="57053" marR="57053" marT="0" marB="0"/>
                </a:tc>
                <a:extLst>
                  <a:ext uri="{0D108BD9-81ED-4DB2-BD59-A6C34878D82A}">
                    <a16:rowId xmlns:a16="http://schemas.microsoft.com/office/drawing/2014/main" val="10003"/>
                  </a:ext>
                </a:extLst>
              </a:tr>
              <a:tr h="503193">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OpenSource</a:t>
                      </a:r>
                      <a:r>
                        <a:rPr lang="en-US" sz="2300" dirty="0">
                          <a:effectLst/>
                          <a:latin typeface="Cabin" panose="020B0803050202020004" pitchFamily="34" charset="0"/>
                        </a:rPr>
                        <a:t> </a:t>
                      </a:r>
                      <a:r>
                        <a:rPr lang="en-US" sz="2300" dirty="0" err="1">
                          <a:effectLst/>
                          <a:latin typeface="Cabin" panose="020B0803050202020004" pitchFamily="34" charset="0"/>
                        </a:rPr>
                        <a:t>PaaS</a:t>
                      </a:r>
                      <a:r>
                        <a:rPr lang="en-US" sz="2300" dirty="0">
                          <a:effectLst/>
                          <a:latin typeface="Cabin" panose="020B0803050202020004" pitchFamily="34" charset="0"/>
                        </a:rPr>
                        <a:t> built</a:t>
                      </a:r>
                      <a:r>
                        <a:rPr lang="en-US" sz="2300" baseline="0" dirty="0">
                          <a:effectLst/>
                          <a:latin typeface="Cabin" panose="020B0803050202020004" pitchFamily="34" charset="0"/>
                        </a:rPr>
                        <a:t> on Docker, Chef, and </a:t>
                      </a:r>
                      <a:r>
                        <a:rPr lang="en-US" sz="2300" baseline="0" dirty="0" err="1">
                          <a:effectLst/>
                          <a:latin typeface="Cabin" panose="020B0803050202020004" pitchFamily="34" charset="0"/>
                        </a:rPr>
                        <a:t>Heroku</a:t>
                      </a:r>
                      <a:r>
                        <a:rPr lang="en-US" sz="2300" baseline="0" dirty="0">
                          <a:effectLst/>
                          <a:latin typeface="Cabin" panose="020B0803050202020004" pitchFamily="34" charset="0"/>
                        </a:rPr>
                        <a:t> </a:t>
                      </a:r>
                      <a:r>
                        <a:rPr lang="en-US" sz="2300" baseline="0" dirty="0" err="1">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http://deis.io</a:t>
                      </a:r>
                    </a:p>
                  </a:txBody>
                  <a:tcPr marL="57053" marR="57053" marT="0" marB="0"/>
                </a:tc>
                <a:extLst>
                  <a:ext uri="{0D108BD9-81ED-4DB2-BD59-A6C34878D82A}">
                    <a16:rowId xmlns:a16="http://schemas.microsoft.com/office/drawing/2014/main" val="10004"/>
                  </a:ext>
                </a:extLst>
              </a:tr>
              <a:tr h="107767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http://bit.ly/12oaj2K</a:t>
                      </a:r>
                    </a:p>
                  </a:txBody>
                  <a:tcPr marL="57053" marR="57053" marT="0" marB="0"/>
                </a:tc>
                <a:extLst>
                  <a:ext uri="{0D108BD9-81ED-4DB2-BD59-A6C34878D82A}">
                    <a16:rowId xmlns:a16="http://schemas.microsoft.com/office/drawing/2014/main" val="10005"/>
                  </a:ext>
                </a:extLst>
              </a:tr>
              <a:tr h="431875">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http://bit.ly/11BCvvu</a:t>
                      </a:r>
                    </a:p>
                  </a:txBody>
                  <a:tcPr marL="57053" marR="57053" marT="0" marB="0"/>
                </a:tc>
                <a:extLst>
                  <a:ext uri="{0D108BD9-81ED-4DB2-BD59-A6C34878D82A}">
                    <a16:rowId xmlns:a16="http://schemas.microsoft.com/office/drawing/2014/main" val="10006"/>
                  </a:ext>
                </a:extLst>
              </a:tr>
              <a:tr h="431875">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http://bit.ly/1b4XtJ3</a:t>
                      </a:r>
                    </a:p>
                  </a:txBody>
                  <a:tcPr marL="57053" marR="57053" marT="0" marB="0"/>
                </a:tc>
                <a:extLst>
                  <a:ext uri="{0D108BD9-81ED-4DB2-BD59-A6C34878D82A}">
                    <a16:rowId xmlns:a16="http://schemas.microsoft.com/office/drawing/2014/main" val="10007"/>
                  </a:ext>
                </a:extLst>
              </a:tr>
              <a:tr h="431875">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http://bit.ly/15MJS6B</a:t>
                      </a:r>
                    </a:p>
                  </a:txBody>
                  <a:tcPr marL="57053" marR="57053" marT="0" marB="0"/>
                </a:tc>
                <a:extLst>
                  <a:ext uri="{0D108BD9-81ED-4DB2-BD59-A6C34878D82A}">
                    <a16:rowId xmlns:a16="http://schemas.microsoft.com/office/drawing/2014/main" val="10008"/>
                  </a:ext>
                </a:extLst>
              </a:tr>
              <a:tr h="431875">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http://bit.ly/16EWOKh</a:t>
                      </a:r>
                    </a:p>
                  </a:txBody>
                  <a:tcPr marL="57053" marR="57053" marT="0" marB="0"/>
                </a:tc>
                <a:extLst>
                  <a:ext uri="{0D108BD9-81ED-4DB2-BD59-A6C34878D82A}">
                    <a16:rowId xmlns:a16="http://schemas.microsoft.com/office/drawing/2014/main" val="10009"/>
                  </a:ext>
                </a:extLst>
              </a:tr>
              <a:tr h="718449">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http://bit.ly/13mZGJH</a:t>
                      </a:r>
                    </a:p>
                  </a:txBody>
                  <a:tcPr marL="57053" marR="57053" marT="0" marB="0"/>
                </a:tc>
                <a:extLst>
                  <a:ext uri="{0D108BD9-81ED-4DB2-BD59-A6C34878D82A}">
                    <a16:rowId xmlns:a16="http://schemas.microsoft.com/office/drawing/2014/main" val="10010"/>
                  </a:ext>
                </a:extLst>
              </a:tr>
              <a:tr h="431875">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http://bit.ly/11nL8vh</a:t>
                      </a:r>
                    </a:p>
                  </a:txBody>
                  <a:tcPr marL="57053" marR="57053" marT="0" marB="0"/>
                </a:tc>
                <a:extLst>
                  <a:ext uri="{0D108BD9-81ED-4DB2-BD59-A6C34878D82A}">
                    <a16:rowId xmlns:a16="http://schemas.microsoft.com/office/drawing/2014/main" val="10011"/>
                  </a:ext>
                </a:extLst>
              </a:tr>
              <a:tr h="863749">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mn-ea"/>
                        </a:rPr>
                        <a:t>Multi-cloud</a:t>
                      </a:r>
                      <a:r>
                        <a:rPr lang="en-US" sz="2300" baseline="0" dirty="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http://bit.ly/1bF3CN6</a:t>
                      </a:r>
                    </a:p>
                  </a:txBody>
                  <a:tcPr marL="57053" marR="57053" marT="0" marB="0"/>
                </a:tc>
                <a:extLst>
                  <a:ext uri="{0D108BD9-81ED-4DB2-BD59-A6C34878D82A}">
                    <a16:rowId xmlns:a16="http://schemas.microsoft.com/office/drawing/2014/main" val="10012"/>
                  </a:ext>
                </a:extLst>
              </a:tr>
              <a:tr h="538838">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http://bit.ly/ZwTfoy</a:t>
                      </a:r>
                    </a:p>
                  </a:txBody>
                  <a:tcPr marL="57053" marR="57053" marT="0" marB="0"/>
                </a:tc>
                <a:extLst>
                  <a:ext uri="{0D108BD9-81ED-4DB2-BD59-A6C34878D82A}">
                    <a16:rowId xmlns:a16="http://schemas.microsoft.com/office/drawing/2014/main" val="10013"/>
                  </a:ext>
                </a:extLst>
              </a:tr>
              <a:tr h="863749">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http://bit.ly/1eFBtcm</a:t>
                      </a:r>
                    </a:p>
                  </a:txBody>
                  <a:tcPr marL="57053" marR="57053" marT="0" marB="0"/>
                </a:tc>
                <a:extLst>
                  <a:ext uri="{0D108BD9-81ED-4DB2-BD59-A6C34878D82A}">
                    <a16:rowId xmlns:a16="http://schemas.microsoft.com/office/drawing/2014/main" val="10014"/>
                  </a:ext>
                </a:extLst>
              </a:tr>
              <a:tr h="107767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http://bit.ly/14RYL6x</a:t>
                      </a:r>
                    </a:p>
                  </a:txBody>
                  <a:tcPr marL="57053" marR="57053" marT="0" marB="0"/>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5" y="5433119"/>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Lıstenıng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3505610"/>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531002"/>
            <a:ext cx="15769752" cy="584775"/>
          </a:xfrm>
          <a:prstGeom prst="rect">
            <a:avLst/>
          </a:prstGeom>
          <a:noFill/>
        </p:spPr>
        <p:txBody>
          <a:bodyPr wrap="square" rtlCol="0">
            <a:spAutoFit/>
          </a:bodyPr>
          <a:lstStyle/>
          <a:p>
            <a:r>
              <a:rPr lang="tr-TR" b="1" dirty="0">
                <a:solidFill>
                  <a:schemeClr val="bg1"/>
                </a:solidFill>
              </a:rPr>
              <a:t>The Solution</a:t>
            </a:r>
          </a:p>
        </p:txBody>
      </p:sp>
      <p:sp>
        <p:nvSpPr>
          <p:cNvPr id="2" name="TextBox 1"/>
          <p:cNvSpPr txBox="1"/>
          <p:nvPr/>
        </p:nvSpPr>
        <p:spPr>
          <a:xfrm>
            <a:off x="1872779" y="2806234"/>
            <a:ext cx="9577064"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rgbClr val="31859C"/>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t>
            </a:r>
            <a:r>
              <a:rPr lang="en-US" dirty="0">
                <a:solidFill>
                  <a:schemeClr val="accent5">
                    <a:lumMod val="75000"/>
                  </a:schemeClr>
                </a:solidFill>
                <a:latin typeface="Novecento sans wide Book" pitchFamily="50" charset="-94"/>
                <a:cs typeface="Klavika" panose="020B0706030404030204" pitchFamily="34" charset="0"/>
              </a:rPr>
              <a:t>C</a:t>
            </a:r>
            <a:r>
              <a:rPr lang="tr-TR" dirty="0">
                <a:solidFill>
                  <a:schemeClr val="accent5">
                    <a:lumMod val="75000"/>
                  </a:schemeClr>
                </a:solidFill>
                <a:latin typeface="Novecento sans wide Book" pitchFamily="50" charset="-94"/>
                <a:cs typeface="Klavika" panose="020B0706030404030204" pitchFamily="34" charset="0"/>
              </a:rPr>
              <a:t>omponents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a:t>
            </a:r>
            <a:r>
              <a:rPr lang="tr-TR" dirty="0">
                <a:solidFill>
                  <a:schemeClr val="accent5">
                    <a:lumMod val="75000"/>
                  </a:schemeClr>
                </a:solidFill>
                <a:latin typeface="Novecento sans wide Book" pitchFamily="50" charset="-94"/>
                <a:cs typeface="Klavika" panose="020B0706030404030204" pitchFamily="34" charset="0"/>
              </a:rPr>
              <a:t>Architecture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22943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6824</TotalTime>
  <Words>3130</Words>
  <Application>Microsoft Office PowerPoint</Application>
  <PresentationFormat>Custom</PresentationFormat>
  <Paragraphs>749</Paragraphs>
  <Slides>50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Cases—From Our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Mohammed Ghanem</cp:lastModifiedBy>
  <cp:revision>292</cp:revision>
  <dcterms:created xsi:type="dcterms:W3CDTF">2013-09-24T23:05:35Z</dcterms:created>
  <dcterms:modified xsi:type="dcterms:W3CDTF">2016-12-30T13:46:18Z</dcterms:modified>
</cp:coreProperties>
</file>